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  <p:sldMasterId id="2147483769" r:id="rId10"/>
  </p:sldMasterIdLst>
  <p:notesMasterIdLst>
    <p:notesMasterId r:id="rId40"/>
  </p:notesMasterIdLst>
  <p:sldIdLst>
    <p:sldId id="919" r:id="rId11"/>
    <p:sldId id="926" r:id="rId12"/>
    <p:sldId id="992" r:id="rId13"/>
    <p:sldId id="972" r:id="rId14"/>
    <p:sldId id="993" r:id="rId15"/>
    <p:sldId id="973" r:id="rId16"/>
    <p:sldId id="974" r:id="rId17"/>
    <p:sldId id="994" r:id="rId18"/>
    <p:sldId id="995" r:id="rId19"/>
    <p:sldId id="975" r:id="rId20"/>
    <p:sldId id="976" r:id="rId21"/>
    <p:sldId id="977" r:id="rId22"/>
    <p:sldId id="978" r:id="rId23"/>
    <p:sldId id="979" r:id="rId24"/>
    <p:sldId id="996" r:id="rId25"/>
    <p:sldId id="980" r:id="rId26"/>
    <p:sldId id="981" r:id="rId27"/>
    <p:sldId id="982" r:id="rId28"/>
    <p:sldId id="997" r:id="rId29"/>
    <p:sldId id="998" r:id="rId30"/>
    <p:sldId id="983" r:id="rId31"/>
    <p:sldId id="999" r:id="rId32"/>
    <p:sldId id="984" r:id="rId33"/>
    <p:sldId id="985" r:id="rId34"/>
    <p:sldId id="986" r:id="rId35"/>
    <p:sldId id="1000" r:id="rId36"/>
    <p:sldId id="987" r:id="rId37"/>
    <p:sldId id="988" r:id="rId38"/>
    <p:sldId id="98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95297" autoAdjust="0"/>
  </p:normalViewPr>
  <p:slideViewPr>
    <p:cSldViewPr snapToGrid="0">
      <p:cViewPr>
        <p:scale>
          <a:sx n="77" d="100"/>
          <a:sy n="77" d="100"/>
        </p:scale>
        <p:origin x="-492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B40D9-B4C6-4342-8C41-AA76C4801730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FE531-FD1F-45D7-94A8-15DECA40F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7B2568-15A0-4C95-9117-7A6E2EC3E6EE}" type="slidenum">
              <a:rPr lang="en-GB" altLang="en-US" smtClean="0">
                <a:latin typeface="Times New Roman" panose="02020603050405020304" pitchFamily="18" charset="0"/>
              </a:rPr>
              <a:pPr/>
              <a:t>5</a:t>
            </a:fld>
            <a:endParaRPr lang="en-GB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7B2568-15A0-4C95-9117-7A6E2EC3E6EE}" type="slidenum">
              <a:rPr lang="en-GB" altLang="en-US" smtClean="0">
                <a:latin typeface="Times New Roman" panose="02020603050405020304" pitchFamily="18" charset="0"/>
              </a:rPr>
              <a:pPr/>
              <a:t>15</a:t>
            </a:fld>
            <a:endParaRPr lang="en-GB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43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268DF8-240C-43EF-BBB5-D1BE0D707C9A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386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7B2568-15A0-4C95-9117-7A6E2EC3E6EE}" type="slidenum">
              <a:rPr lang="en-GB" altLang="en-US" smtClean="0">
                <a:latin typeface="Times New Roman" panose="02020603050405020304" pitchFamily="18" charset="0"/>
              </a:rPr>
              <a:pPr/>
              <a:t>20</a:t>
            </a:fld>
            <a:endParaRPr lang="en-GB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0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1367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47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06751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924410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0462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44013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5007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09766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85101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21388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44829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895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86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46950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670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5C8F5-BB18-443E-8EE4-3FE504CF08C1}" type="datetimeFigureOut">
              <a:rPr lang="en-US"/>
              <a:pPr>
                <a:defRPr/>
              </a:pPr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CADD9-A53E-4CC0-AB97-9FAFAD308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9351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7954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764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9127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96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3091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708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24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2070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665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5425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707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0064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65050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8523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25912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3263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664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56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150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8214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1606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0713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27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73402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3805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85635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4319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43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27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9721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84226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53549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3186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16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027850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955057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9205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99491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960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6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07062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4518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70001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2579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7220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31778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70823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593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24440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5728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91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30712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87414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73440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0197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80203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6488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44664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07102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907082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495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6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259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2249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32398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47502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44889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99457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47651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77471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66104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9330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46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33338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9782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48321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02220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42072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08741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51651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8595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97063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772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88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5602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05915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95052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9608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7243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446156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30700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43125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79979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903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xmlns="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AA15-09C2-4EAA-93EC-B2FC098A328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870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774FB98-72D3-2842-9DB0-FF0CBEAE86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2212D0-F265-0E41-B990-82CE40B33E3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65279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26A72E5-48B5-9C4C-9E83-D21C8CB47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249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skiing, person&#10;&#10;Description automatically generated">
            <a:extLst>
              <a:ext uri="{FF2B5EF4-FFF2-40B4-BE49-F238E27FC236}">
                <a16:creationId xmlns:a16="http://schemas.microsoft.com/office/drawing/2014/main" xmlns="" id="{73EE1529-68D2-F148-B591-A6EEB6B80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1EF6DBD-0254-ED49-B186-A6DECAB5ADD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94196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table, skiing, people&#10;&#10;Description automatically generated">
            <a:extLst>
              <a:ext uri="{FF2B5EF4-FFF2-40B4-BE49-F238E27FC236}">
                <a16:creationId xmlns:a16="http://schemas.microsoft.com/office/drawing/2014/main" xmlns="" id="{DC97AF60-ADDB-E74B-83F6-05E21583F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3C7CFF-11FB-E145-B334-A6B28F4AE0A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55909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D72ED05-11FF-7D48-AD7B-D7F52F295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F9FCD7E-EFFB-4848-AC9B-DB878CC7D874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8705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eople, boat, standing&#10;&#10;Description automatically generated">
            <a:extLst>
              <a:ext uri="{FF2B5EF4-FFF2-40B4-BE49-F238E27FC236}">
                <a16:creationId xmlns:a16="http://schemas.microsoft.com/office/drawing/2014/main" xmlns="" id="{24C7D720-E1EA-F54D-B9B7-115CE1E36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7/28/2020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164BB0F-19A6-0E44-9512-C595F2E089E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7180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65A296EB-3065-4BD1-BD0B-246C43653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478" y="6488112"/>
            <a:ext cx="8711522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- Business </a:t>
            </a: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Management for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IT- Lecture 02 - Ms</a:t>
            </a: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Nilmini </a:t>
            </a:r>
            <a:r>
              <a:rPr lang="en-GB" altLang="en-US" sz="1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A8BB4D-8D81-4EF5-B901-9A8C99F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42" y="2372284"/>
            <a:ext cx="9144793" cy="224961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EB8E6D32-1AEE-4842-BB77-5FEFD1085D80}"/>
              </a:ext>
            </a:extLst>
          </p:cNvPr>
          <p:cNvSpPr txBox="1">
            <a:spLocks/>
          </p:cNvSpPr>
          <p:nvPr/>
        </p:nvSpPr>
        <p:spPr>
          <a:xfrm>
            <a:off x="1747342" y="3313882"/>
            <a:ext cx="9436629" cy="698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x-none" smtClean="0"/>
              <a:t>Lecture </a:t>
            </a:r>
            <a:r>
              <a:rPr lang="x-none" smtClean="0"/>
              <a:t>0</a:t>
            </a:r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smtClean="0"/>
              <a:t>– Basics of Management (Part 2)</a:t>
            </a:r>
            <a:endParaRPr lang="x-none" dirty="0" smtClean="0"/>
          </a:p>
          <a:p>
            <a:endParaRPr lang="x-none" dirty="0"/>
          </a:p>
          <a:p>
            <a:endParaRPr lang="x-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639" y="859808"/>
            <a:ext cx="708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>
                <a:ea typeface="+mj-ea"/>
                <a:cs typeface="+mj-cs"/>
              </a:rPr>
              <a:t>Behavioral Theories </a:t>
            </a:r>
            <a:r>
              <a:rPr lang="en-US" sz="4400" b="1" dirty="0"/>
              <a:t>(</a:t>
            </a:r>
            <a:r>
              <a:rPr lang="en-US" sz="4400" dirty="0"/>
              <a:t>Cont’d</a:t>
            </a:r>
            <a:r>
              <a:rPr lang="en-US" sz="4400" b="1" dirty="0"/>
              <a:t>…)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268104" y="2323532"/>
            <a:ext cx="8244385" cy="3326642"/>
          </a:xfrm>
        </p:spPr>
        <p:txBody>
          <a:bodyPr/>
          <a:lstStyle/>
          <a:p>
            <a:pPr marL="365125" lvl="1" indent="-282575"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sz="3500" dirty="0" smtClean="0"/>
              <a:t>Kurt Lewin - Concentrated on three leadership styles.</a:t>
            </a:r>
          </a:p>
          <a:p>
            <a:pPr marL="539750" lvl="1" indent="-457200">
              <a:spcBef>
                <a:spcPts val="600"/>
              </a:spcBef>
              <a:buSzPct val="80000"/>
            </a:pPr>
            <a:r>
              <a:rPr lang="en-US" altLang="en-US" sz="3500" dirty="0" smtClean="0"/>
              <a:t>Autocratic</a:t>
            </a:r>
          </a:p>
          <a:p>
            <a:pPr marL="539750" lvl="1" indent="-457200">
              <a:spcBef>
                <a:spcPts val="600"/>
              </a:spcBef>
              <a:buSzPct val="80000"/>
            </a:pPr>
            <a:r>
              <a:rPr lang="en-US" altLang="en-US" sz="3500" dirty="0" smtClean="0"/>
              <a:t>Participative </a:t>
            </a:r>
          </a:p>
          <a:p>
            <a:pPr marL="539750" lvl="1" indent="-457200">
              <a:spcBef>
                <a:spcPts val="600"/>
              </a:spcBef>
              <a:buSzPct val="80000"/>
            </a:pPr>
            <a:r>
              <a:rPr lang="en-US" altLang="en-US" sz="3500" dirty="0" smtClean="0"/>
              <a:t>Laissez – faire</a:t>
            </a:r>
          </a:p>
          <a:p>
            <a:endParaRPr lang="en-US" altLang="en-US" dirty="0" smtClean="0"/>
          </a:p>
        </p:txBody>
      </p:sp>
      <p:pic>
        <p:nvPicPr>
          <p:cNvPr id="5" name="Picture 2" descr="https://encrypted-tbn1.gstatic.com/images?q=tbn:ANd9GcRE3fNWaGdld9W2FZmI43m5TU4CRXCYDgGQrCBvvVgGnDPmC_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29" y="2751364"/>
            <a:ext cx="4223981" cy="28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228599" y="1447800"/>
            <a:ext cx="10689609" cy="4625454"/>
          </a:xfrm>
        </p:spPr>
        <p:txBody>
          <a:bodyPr>
            <a:normAutofit fontScale="92500" lnSpcReduction="10000"/>
          </a:bodyPr>
          <a:lstStyle/>
          <a:p>
            <a:pPr marL="365125" lvl="1" indent="-282575">
              <a:spcBef>
                <a:spcPts val="600"/>
              </a:spcBef>
              <a:buSzPct val="80000"/>
              <a:buFont typeface="Wingdings 2" pitchFamily="18" charset="2"/>
              <a:buChar char=""/>
              <a:defRPr/>
            </a:pPr>
            <a:r>
              <a:rPr lang="en-US" sz="3000" b="1" dirty="0" smtClean="0"/>
              <a:t>The autocratic Leader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tends to make decisions </a:t>
            </a:r>
            <a:r>
              <a:rPr lang="en-US" sz="3000" b="1" u="sng" dirty="0" smtClean="0"/>
              <a:t>without</a:t>
            </a:r>
            <a:r>
              <a:rPr lang="en-US" sz="3000" b="1" dirty="0" smtClean="0"/>
              <a:t> </a:t>
            </a:r>
            <a:r>
              <a:rPr lang="en-US" sz="3000" dirty="0" smtClean="0"/>
              <a:t>involving subordinates.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spells out work methods 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sometimes give </a:t>
            </a:r>
            <a:r>
              <a:rPr lang="en-US" sz="3000" b="1" dirty="0" smtClean="0"/>
              <a:t>negative feedback</a:t>
            </a:r>
          </a:p>
          <a:p>
            <a:pPr>
              <a:defRPr/>
            </a:pPr>
            <a:endParaRPr lang="en-US" sz="3000" dirty="0" smtClean="0">
              <a:solidFill>
                <a:schemeClr val="tx2"/>
              </a:solidFill>
            </a:endParaRPr>
          </a:p>
          <a:p>
            <a:pPr marL="365125" lvl="1" indent="-282575">
              <a:spcBef>
                <a:spcPts val="600"/>
              </a:spcBef>
              <a:buSzPct val="80000"/>
              <a:buFont typeface="Wingdings 2" pitchFamily="18" charset="2"/>
              <a:buChar char=""/>
              <a:defRPr/>
            </a:pPr>
            <a:r>
              <a:rPr lang="en-US" sz="3000" b="1" dirty="0" smtClean="0"/>
              <a:t>The participative Leader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Includes the </a:t>
            </a:r>
            <a:r>
              <a:rPr lang="en-US" sz="3000" b="1" dirty="0" smtClean="0"/>
              <a:t>group in decision making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Consults the subordinates on proposed actions and </a:t>
            </a:r>
            <a:r>
              <a:rPr lang="en-US" sz="3000" b="1" dirty="0" smtClean="0"/>
              <a:t>encourage participation from them</a:t>
            </a:r>
            <a:r>
              <a:rPr lang="en-US" sz="3000" dirty="0" smtClean="0"/>
              <a:t>.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let the group determine work methods</a:t>
            </a:r>
          </a:p>
          <a:p>
            <a:pPr marL="539750" lvl="1" indent="-457200">
              <a:spcBef>
                <a:spcPts val="600"/>
              </a:spcBef>
              <a:buSzPct val="80000"/>
              <a:defRPr/>
            </a:pPr>
            <a:r>
              <a:rPr lang="en-US" sz="3000" dirty="0" smtClean="0"/>
              <a:t>use </a:t>
            </a:r>
            <a:r>
              <a:rPr lang="en-US" sz="3000" b="1" dirty="0" smtClean="0"/>
              <a:t>feedback </a:t>
            </a:r>
            <a:r>
              <a:rPr lang="en-US" sz="3000" dirty="0" smtClean="0"/>
              <a:t>to help subordinates</a:t>
            </a:r>
          </a:p>
          <a:p>
            <a:pPr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5911" y="470930"/>
            <a:ext cx="820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a typeface="+mj-ea"/>
                <a:cs typeface="+mj-cs"/>
              </a:rPr>
              <a:t>Behavioral Theories – Kurt Lewin</a:t>
            </a:r>
          </a:p>
        </p:txBody>
      </p:sp>
    </p:spTree>
    <p:extLst>
      <p:ext uri="{BB962C8B-B14F-4D97-AF65-F5344CB8AC3E}">
        <p14:creationId xmlns:p14="http://schemas.microsoft.com/office/powerpoint/2010/main" val="19796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1156646" y="2498531"/>
            <a:ext cx="10621372" cy="3558654"/>
          </a:xfrm>
        </p:spPr>
        <p:txBody>
          <a:bodyPr/>
          <a:lstStyle/>
          <a:p>
            <a:pPr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altLang="en-US" b="1" dirty="0" smtClean="0"/>
              <a:t>Laissez faire Leaders</a:t>
            </a:r>
          </a:p>
          <a:p>
            <a:pPr marL="365125" lvl="1" indent="-282575">
              <a:lnSpc>
                <a:spcPct val="10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sz="2700" dirty="0" smtClean="0"/>
              <a:t>Use their power </a:t>
            </a:r>
            <a:r>
              <a:rPr lang="en-US" altLang="en-US" sz="2700" b="1" dirty="0" smtClean="0"/>
              <a:t>very rarely</a:t>
            </a:r>
          </a:p>
          <a:p>
            <a:pPr marL="365125" lvl="1" indent="-282575">
              <a:lnSpc>
                <a:spcPct val="10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sz="2700" dirty="0" smtClean="0"/>
              <a:t>Give the </a:t>
            </a:r>
            <a:r>
              <a:rPr lang="en-US" altLang="en-US" sz="2700" b="1" dirty="0" smtClean="0"/>
              <a:t>group complete freedom</a:t>
            </a:r>
          </a:p>
          <a:p>
            <a:pPr marL="365125" lvl="1" indent="-282575">
              <a:lnSpc>
                <a:spcPct val="10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sz="2700" dirty="0" smtClean="0"/>
              <a:t>Allows subordinates to set their goals and the means for achieving them</a:t>
            </a:r>
          </a:p>
          <a:p>
            <a:pPr marL="365125" lvl="1" indent="-282575">
              <a:lnSpc>
                <a:spcPct val="10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sz="2700" b="1" dirty="0" smtClean="0"/>
              <a:t>Avoid giving feedback</a:t>
            </a:r>
          </a:p>
          <a:p>
            <a:endParaRPr lang="en-US" altLang="en-US" dirty="0" smtClean="0">
              <a:solidFill>
                <a:schemeClr val="tx2"/>
              </a:solidFill>
            </a:endParaRPr>
          </a:p>
          <a:p>
            <a:endParaRPr lang="en-US" alt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1569" y="586903"/>
            <a:ext cx="8529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a typeface="+mj-ea"/>
                <a:cs typeface="+mj-cs"/>
              </a:rPr>
              <a:t>Behavioral Theories – Kurt </a:t>
            </a:r>
            <a:r>
              <a:rPr lang="en-US" sz="4400" dirty="0" smtClean="0">
                <a:ea typeface="+mj-ea"/>
                <a:cs typeface="+mj-cs"/>
              </a:rPr>
              <a:t>Lewin </a:t>
            </a:r>
            <a:r>
              <a:rPr lang="en-US" sz="4400" b="1" dirty="0"/>
              <a:t>(</a:t>
            </a:r>
            <a:r>
              <a:rPr lang="en-US" sz="4400" dirty="0"/>
              <a:t>Cont’d</a:t>
            </a:r>
            <a:r>
              <a:rPr lang="en-US" sz="4400" b="1" dirty="0"/>
              <a:t>…)</a:t>
            </a:r>
            <a:endParaRPr lang="en-US" sz="4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98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365078" y="1875431"/>
            <a:ext cx="8915400" cy="3842982"/>
          </a:xfrm>
        </p:spPr>
        <p:txBody>
          <a:bodyPr>
            <a:normAutofit/>
          </a:bodyPr>
          <a:lstStyle/>
          <a:p>
            <a:pPr marL="365125" lvl="1" indent="-282575">
              <a:lnSpc>
                <a:spcPct val="8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dirty="0" smtClean="0"/>
              <a:t>Form of international attraction that inspires support and acceptance</a:t>
            </a:r>
          </a:p>
          <a:p>
            <a:pPr marL="365125" lvl="1" indent="-282575">
              <a:lnSpc>
                <a:spcPct val="8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endParaRPr lang="en-US" altLang="en-US" dirty="0" smtClean="0"/>
          </a:p>
          <a:p>
            <a:pPr marL="365125" lvl="1" indent="-282575">
              <a:lnSpc>
                <a:spcPct val="8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en-US" dirty="0" smtClean="0"/>
              <a:t>An </a:t>
            </a:r>
            <a:r>
              <a:rPr lang="en-US" altLang="en-US" dirty="0" smtClean="0">
                <a:solidFill>
                  <a:srgbClr val="FF0000"/>
                </a:solidFill>
              </a:rPr>
              <a:t>enthusiastic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0000"/>
                </a:solidFill>
              </a:rPr>
              <a:t>self-confident</a:t>
            </a:r>
            <a:r>
              <a:rPr lang="en-US" altLang="en-US" dirty="0" smtClean="0"/>
              <a:t> leader whose personality and actions influence people to behave in certain ways. 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72" y="3944175"/>
            <a:ext cx="4714732" cy="21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852" y="591486"/>
            <a:ext cx="8529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/>
              <a:t>Charismatic </a:t>
            </a:r>
            <a:r>
              <a:rPr lang="en-US" altLang="en-US" sz="4400" dirty="0" smtClean="0"/>
              <a:t>Leadership</a:t>
            </a:r>
            <a:endParaRPr lang="en-US" sz="4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85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1137313" y="2378122"/>
            <a:ext cx="10504227" cy="3545005"/>
          </a:xfrm>
        </p:spPr>
        <p:txBody>
          <a:bodyPr/>
          <a:lstStyle/>
          <a:p>
            <a:r>
              <a:rPr lang="en-US" altLang="en-US" dirty="0" smtClean="0"/>
              <a:t>Characteristics:</a:t>
            </a:r>
          </a:p>
          <a:p>
            <a:pPr lvl="1"/>
            <a:r>
              <a:rPr lang="en-US" altLang="en-US" dirty="0" smtClean="0"/>
              <a:t>Have a compelling vision</a:t>
            </a:r>
          </a:p>
          <a:p>
            <a:pPr lvl="1"/>
            <a:r>
              <a:rPr lang="en-US" altLang="en-US" dirty="0" smtClean="0"/>
              <a:t>Ability to articulate that vision</a:t>
            </a:r>
          </a:p>
          <a:p>
            <a:pPr lvl="1"/>
            <a:r>
              <a:rPr lang="en-US" altLang="en-US" dirty="0" smtClean="0"/>
              <a:t>Demonstrate consistency and focus</a:t>
            </a:r>
          </a:p>
          <a:p>
            <a:pPr lvl="1"/>
            <a:r>
              <a:rPr lang="en-US" altLang="en-US" dirty="0" smtClean="0"/>
              <a:t>Know their strengths and capitalize on them</a:t>
            </a:r>
          </a:p>
          <a:p>
            <a:pPr lvl="1"/>
            <a:r>
              <a:rPr lang="en-US" altLang="en-US" dirty="0" smtClean="0"/>
              <a:t>Strong self confidence and make others also confident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569" y="941468"/>
            <a:ext cx="8529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/>
              <a:t>Charismatic Leadership </a:t>
            </a:r>
            <a:r>
              <a:rPr lang="en-US" sz="4400" b="1" dirty="0" smtClean="0"/>
              <a:t>(</a:t>
            </a:r>
            <a:r>
              <a:rPr lang="en-US" sz="4400" dirty="0"/>
              <a:t>Cont’d</a:t>
            </a:r>
            <a:r>
              <a:rPr lang="en-US" sz="4400" b="1" dirty="0"/>
              <a:t>…)</a:t>
            </a:r>
            <a:endParaRPr lang="en-US" sz="4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85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0"/>
          <p:cNvSpPr txBox="1">
            <a:spLocks noChangeArrowheads="1"/>
          </p:cNvSpPr>
          <p:nvPr/>
        </p:nvSpPr>
        <p:spPr bwMode="auto">
          <a:xfrm>
            <a:off x="3171054" y="3363533"/>
            <a:ext cx="4117539" cy="2185214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4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1055" y="1069957"/>
            <a:ext cx="5877411" cy="2273743"/>
          </a:xfrm>
          <a:solidFill>
            <a:srgbClr val="00B0F0"/>
          </a:solidFill>
        </p:spPr>
        <p:txBody>
          <a:bodyPr>
            <a:normAutofit fontScale="32500" lnSpcReduction="20000"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endParaRPr lang="en-US" altLang="en-US" sz="40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en-US" altLang="en-US" sz="16000" dirty="0" smtClean="0">
                <a:solidFill>
                  <a:schemeClr val="tx1"/>
                </a:solidFill>
                <a:ea typeface="+mj-ea"/>
                <a:cs typeface="+mj-cs"/>
              </a:rPr>
              <a:t>Motivation</a:t>
            </a:r>
            <a:endParaRPr lang="en-GB" altLang="en-US" sz="1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26628" name="Picture 5" descr="C:\Users\MaithriB\Pictures\Pictures for Training\hr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94" y="3124199"/>
            <a:ext cx="2360374" cy="258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C:\Users\MaithriB\Pictures\Pictures for Training\hr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9" y="1050124"/>
            <a:ext cx="2160896" cy="449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3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448" y="2030106"/>
            <a:ext cx="6800603" cy="35108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3200" dirty="0" smtClean="0">
                <a:solidFill>
                  <a:srgbClr val="FF0000"/>
                </a:solidFill>
              </a:rPr>
              <a:t>Needs and wants </a:t>
            </a:r>
            <a:r>
              <a:rPr lang="en-US" altLang="en-US" sz="3200" dirty="0" smtClean="0"/>
              <a:t>are always related with motivation </a:t>
            </a:r>
          </a:p>
          <a:p>
            <a:pPr>
              <a:lnSpc>
                <a:spcPct val="100000"/>
              </a:lnSpc>
            </a:pPr>
            <a:r>
              <a:rPr lang="en-US" altLang="en-US" sz="3200" dirty="0" smtClean="0"/>
              <a:t>A </a:t>
            </a:r>
            <a:r>
              <a:rPr lang="en-US" altLang="en-US" sz="3200" dirty="0" smtClean="0">
                <a:solidFill>
                  <a:srgbClr val="FF0000"/>
                </a:solidFill>
              </a:rPr>
              <a:t>rational person always seek to satisfy</a:t>
            </a:r>
            <a:r>
              <a:rPr lang="en-US" altLang="en-US" sz="3200" dirty="0" smtClean="0"/>
              <a:t> one or more of </a:t>
            </a:r>
            <a:r>
              <a:rPr lang="en-US" altLang="en-US" sz="3200" dirty="0" smtClean="0">
                <a:solidFill>
                  <a:srgbClr val="FF0000"/>
                </a:solidFill>
              </a:rPr>
              <a:t>their needs</a:t>
            </a:r>
          </a:p>
          <a:p>
            <a:pPr>
              <a:lnSpc>
                <a:spcPct val="100000"/>
              </a:lnSpc>
            </a:pPr>
            <a:r>
              <a:rPr lang="en-US" altLang="en-US" sz="3200" dirty="0" smtClean="0"/>
              <a:t>So they try to find a </a:t>
            </a:r>
            <a:r>
              <a:rPr lang="en-US" altLang="en-US" sz="3200" dirty="0" smtClean="0">
                <a:solidFill>
                  <a:srgbClr val="FF0000"/>
                </a:solidFill>
              </a:rPr>
              <a:t>way to satisfy their need. </a:t>
            </a:r>
          </a:p>
          <a:p>
            <a:endParaRPr lang="en-US" altLang="en-US" dirty="0" smtClean="0"/>
          </a:p>
        </p:txBody>
      </p:sp>
      <p:pic>
        <p:nvPicPr>
          <p:cNvPr id="4" name="Picture 4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16" y="2010517"/>
            <a:ext cx="1787856" cy="421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966" y="744935"/>
            <a:ext cx="8529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Motivation and Human Needs</a:t>
            </a:r>
            <a:endParaRPr lang="en-US" sz="4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7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12"/>
          <p:cNvSpPr>
            <a:spLocks noGrp="1"/>
          </p:cNvSpPr>
          <p:nvPr>
            <p:ph idx="1"/>
          </p:nvPr>
        </p:nvSpPr>
        <p:spPr>
          <a:xfrm>
            <a:off x="5373769" y="2279177"/>
            <a:ext cx="5489849" cy="3357349"/>
          </a:xfrm>
        </p:spPr>
        <p:txBody>
          <a:bodyPr/>
          <a:lstStyle/>
          <a:p>
            <a:pPr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altLang="en-US" dirty="0" smtClean="0"/>
              <a:t>   The </a:t>
            </a:r>
            <a:r>
              <a:rPr lang="en-US" altLang="en-US" dirty="0" smtClean="0">
                <a:solidFill>
                  <a:srgbClr val="FF0000"/>
                </a:solidFill>
              </a:rPr>
              <a:t>driving force</a:t>
            </a:r>
            <a:r>
              <a:rPr lang="en-US" altLang="en-US" dirty="0" smtClean="0"/>
              <a:t> within individuals by which they attempt to </a:t>
            </a:r>
            <a:r>
              <a:rPr lang="en-US" altLang="en-US" dirty="0" smtClean="0">
                <a:solidFill>
                  <a:srgbClr val="FF0000"/>
                </a:solidFill>
              </a:rPr>
              <a:t>achieve a goal </a:t>
            </a:r>
            <a:r>
              <a:rPr lang="en-US" altLang="en-US" dirty="0" smtClean="0"/>
              <a:t>in order to fulfill some need or expectation. </a:t>
            </a:r>
          </a:p>
          <a:p>
            <a:endParaRPr lang="en-US" altLang="en-US" dirty="0" smtClean="0"/>
          </a:p>
        </p:txBody>
      </p:sp>
      <p:pic>
        <p:nvPicPr>
          <p:cNvPr id="4" name="Picture 7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95" y="2053030"/>
            <a:ext cx="2961911" cy="41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7605" y="741355"/>
            <a:ext cx="5609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Motivation Defined</a:t>
            </a:r>
            <a:endParaRPr lang="en-US" sz="4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94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821" y="1774209"/>
            <a:ext cx="10153934" cy="4339988"/>
          </a:xfrm>
        </p:spPr>
        <p:txBody>
          <a:bodyPr rtlCol="0">
            <a:normAutofit fontScale="92500" lnSpcReduction="20000"/>
          </a:bodyPr>
          <a:lstStyle/>
          <a:p>
            <a:pPr>
              <a:defRPr/>
            </a:pPr>
            <a:r>
              <a:rPr lang="en-US" b="1" dirty="0" smtClean="0"/>
              <a:t>Maslow presented his theory based on certain assumptions:</a:t>
            </a:r>
          </a:p>
          <a:p>
            <a:pPr>
              <a:defRPr/>
            </a:pPr>
            <a:r>
              <a:rPr lang="en-US" dirty="0" smtClean="0"/>
              <a:t>Individuals are perpetually(forever, continuously) </a:t>
            </a:r>
            <a:r>
              <a:rPr lang="en-US" dirty="0" smtClean="0">
                <a:solidFill>
                  <a:srgbClr val="FF0000"/>
                </a:solidFill>
              </a:rPr>
              <a:t>wanting</a:t>
            </a:r>
            <a:r>
              <a:rPr lang="en-US" dirty="0" smtClean="0"/>
              <a:t> animals.</a:t>
            </a:r>
          </a:p>
          <a:p>
            <a:pPr>
              <a:defRPr/>
            </a:pPr>
            <a:r>
              <a:rPr lang="en-US" dirty="0" smtClean="0"/>
              <a:t>Only </a:t>
            </a:r>
            <a:r>
              <a:rPr lang="en-US" dirty="0" smtClean="0">
                <a:solidFill>
                  <a:srgbClr val="FF0000"/>
                </a:solidFill>
              </a:rPr>
              <a:t>unsatisfied needs are capable of motivating behavior.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Five levels of needs </a:t>
            </a:r>
            <a:r>
              <a:rPr lang="en-US" dirty="0" smtClean="0"/>
              <a:t>could be arranged </a:t>
            </a:r>
            <a:r>
              <a:rPr lang="en-US" dirty="0" smtClean="0">
                <a:solidFill>
                  <a:srgbClr val="FF0000"/>
                </a:solidFill>
              </a:rPr>
              <a:t>in a hierarchy</a:t>
            </a:r>
            <a:r>
              <a:rPr lang="en-US" dirty="0" smtClean="0"/>
              <a:t>. </a:t>
            </a:r>
          </a:p>
          <a:p>
            <a:pPr>
              <a:defRPr/>
            </a:pPr>
            <a:r>
              <a:rPr lang="en-US" dirty="0" smtClean="0"/>
              <a:t>Once the </a:t>
            </a:r>
            <a:r>
              <a:rPr lang="en-US" dirty="0" smtClean="0">
                <a:solidFill>
                  <a:srgbClr val="FF0000"/>
                </a:solidFill>
              </a:rPr>
              <a:t>lower level needs are been satisfied 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individuals will be motivated to achieve higher level of needs.</a:t>
            </a:r>
          </a:p>
          <a:p>
            <a:pPr>
              <a:defRPr/>
            </a:pPr>
            <a:endParaRPr lang="en-US" dirty="0" smtClean="0"/>
          </a:p>
          <a:p>
            <a:pPr marL="448056" indent="-384048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6979" y="630853"/>
            <a:ext cx="7178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/>
              <a:t>Maslow’s Hierarchy of Needs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3555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59" y="196852"/>
            <a:ext cx="8825460" cy="113645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Maslow’s Hierarchy of Needs</a:t>
            </a:r>
            <a:br>
              <a:rPr lang="en-US" altLang="en-US" dirty="0" smtClean="0"/>
            </a:br>
            <a:r>
              <a:rPr lang="en-US" dirty="0"/>
              <a:t>(Abraham Maslow</a:t>
            </a:r>
            <a:r>
              <a:rPr lang="en-US" dirty="0" smtClean="0"/>
              <a:t>)</a:t>
            </a:r>
            <a:endParaRPr lang="en-US" altLang="en-US" b="1" dirty="0" smtClean="0"/>
          </a:p>
        </p:txBody>
      </p:sp>
      <p:sp>
        <p:nvSpPr>
          <p:cNvPr id="46083" name="Freeform 3"/>
          <p:cNvSpPr>
            <a:spLocks/>
          </p:cNvSpPr>
          <p:nvPr/>
        </p:nvSpPr>
        <p:spPr bwMode="auto">
          <a:xfrm>
            <a:off x="6083301" y="1663700"/>
            <a:ext cx="2390775" cy="4476750"/>
          </a:xfrm>
          <a:custGeom>
            <a:avLst/>
            <a:gdLst>
              <a:gd name="T0" fmla="*/ 2147483646 w 968"/>
              <a:gd name="T1" fmla="*/ 2147483646 h 1617"/>
              <a:gd name="T2" fmla="*/ 2147483646 w 968"/>
              <a:gd name="T3" fmla="*/ 2147483646 h 1617"/>
              <a:gd name="T4" fmla="*/ 2147483646 w 968"/>
              <a:gd name="T5" fmla="*/ 2147483646 h 1617"/>
              <a:gd name="T6" fmla="*/ 0 w 968"/>
              <a:gd name="T7" fmla="*/ 0 h 1617"/>
              <a:gd name="T8" fmla="*/ 2147483646 w 968"/>
              <a:gd name="T9" fmla="*/ 2147483646 h 1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8"/>
              <a:gd name="T16" fmla="*/ 0 h 1617"/>
              <a:gd name="T17" fmla="*/ 968 w 968"/>
              <a:gd name="T18" fmla="*/ 1617 h 1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8" h="1617">
                <a:moveTo>
                  <a:pt x="914" y="1579"/>
                </a:moveTo>
                <a:lnTo>
                  <a:pt x="968" y="1617"/>
                </a:lnTo>
                <a:lnTo>
                  <a:pt x="55" y="38"/>
                </a:lnTo>
                <a:lnTo>
                  <a:pt x="0" y="0"/>
                </a:lnTo>
                <a:lnTo>
                  <a:pt x="914" y="1579"/>
                </a:lnTo>
                <a:close/>
              </a:path>
            </a:pathLst>
          </a:custGeom>
          <a:solidFill>
            <a:srgbClr val="99C0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4" name="Freeform 4"/>
          <p:cNvSpPr>
            <a:spLocks/>
          </p:cNvSpPr>
          <p:nvPr/>
        </p:nvSpPr>
        <p:spPr bwMode="auto">
          <a:xfrm>
            <a:off x="3810001" y="1676401"/>
            <a:ext cx="4518025" cy="4371975"/>
          </a:xfrm>
          <a:custGeom>
            <a:avLst/>
            <a:gdLst>
              <a:gd name="T0" fmla="*/ 2147483646 w 1829"/>
              <a:gd name="T1" fmla="*/ 2147483646 h 1579"/>
              <a:gd name="T2" fmla="*/ 2147483646 w 1829"/>
              <a:gd name="T3" fmla="*/ 0 h 1579"/>
              <a:gd name="T4" fmla="*/ 0 w 1829"/>
              <a:gd name="T5" fmla="*/ 2147483646 h 1579"/>
              <a:gd name="T6" fmla="*/ 2147483646 w 1829"/>
              <a:gd name="T7" fmla="*/ 2147483646 h 1579"/>
              <a:gd name="T8" fmla="*/ 0 60000 65536"/>
              <a:gd name="T9" fmla="*/ 0 60000 65536"/>
              <a:gd name="T10" fmla="*/ 0 60000 65536"/>
              <a:gd name="T11" fmla="*/ 0 60000 65536"/>
              <a:gd name="T12" fmla="*/ 0 w 1829"/>
              <a:gd name="T13" fmla="*/ 0 h 1579"/>
              <a:gd name="T14" fmla="*/ 1829 w 1829"/>
              <a:gd name="T15" fmla="*/ 1579 h 15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9" h="1579">
                <a:moveTo>
                  <a:pt x="1829" y="1579"/>
                </a:moveTo>
                <a:lnTo>
                  <a:pt x="915" y="0"/>
                </a:lnTo>
                <a:lnTo>
                  <a:pt x="0" y="1579"/>
                </a:lnTo>
                <a:lnTo>
                  <a:pt x="1829" y="1579"/>
                </a:lnTo>
                <a:close/>
              </a:path>
            </a:pathLst>
          </a:custGeom>
          <a:solidFill>
            <a:srgbClr val="B3E2CD"/>
          </a:solidFill>
          <a:ln w="3175">
            <a:solidFill>
              <a:srgbClr val="B3E2C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Freeform 5"/>
          <p:cNvSpPr>
            <a:spLocks/>
          </p:cNvSpPr>
          <p:nvPr/>
        </p:nvSpPr>
        <p:spPr bwMode="auto">
          <a:xfrm>
            <a:off x="3733801" y="6019801"/>
            <a:ext cx="4651375" cy="104775"/>
          </a:xfrm>
          <a:custGeom>
            <a:avLst/>
            <a:gdLst>
              <a:gd name="T0" fmla="*/ 0 w 1883"/>
              <a:gd name="T1" fmla="*/ 0 h 38"/>
              <a:gd name="T2" fmla="*/ 2147483646 w 1883"/>
              <a:gd name="T3" fmla="*/ 2147483646 h 38"/>
              <a:gd name="T4" fmla="*/ 2147483646 w 1883"/>
              <a:gd name="T5" fmla="*/ 2147483646 h 38"/>
              <a:gd name="T6" fmla="*/ 2147483646 w 1883"/>
              <a:gd name="T7" fmla="*/ 0 h 38"/>
              <a:gd name="T8" fmla="*/ 0 w 1883"/>
              <a:gd name="T9" fmla="*/ 0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83"/>
              <a:gd name="T16" fmla="*/ 0 h 38"/>
              <a:gd name="T17" fmla="*/ 1883 w 1883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83" h="38">
                <a:moveTo>
                  <a:pt x="0" y="0"/>
                </a:moveTo>
                <a:lnTo>
                  <a:pt x="56" y="38"/>
                </a:lnTo>
                <a:lnTo>
                  <a:pt x="1883" y="38"/>
                </a:lnTo>
                <a:lnTo>
                  <a:pt x="1829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E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86" name="Group 41"/>
          <p:cNvGrpSpPr>
            <a:grpSpLocks/>
          </p:cNvGrpSpPr>
          <p:nvPr/>
        </p:nvGrpSpPr>
        <p:grpSpPr bwMode="auto">
          <a:xfrm>
            <a:off x="8382000" y="1905001"/>
            <a:ext cx="2095500" cy="4043363"/>
            <a:chOff x="6740525" y="1905000"/>
            <a:chExt cx="2095500" cy="4043362"/>
          </a:xfrm>
        </p:grpSpPr>
        <p:sp>
          <p:nvSpPr>
            <p:cNvPr id="46123" name="Freeform 6"/>
            <p:cNvSpPr>
              <a:spLocks/>
            </p:cNvSpPr>
            <p:nvPr/>
          </p:nvSpPr>
          <p:spPr bwMode="auto">
            <a:xfrm>
              <a:off x="6740525" y="1905000"/>
              <a:ext cx="117475" cy="152400"/>
            </a:xfrm>
            <a:custGeom>
              <a:avLst/>
              <a:gdLst>
                <a:gd name="T0" fmla="*/ 2147483646 w 48"/>
                <a:gd name="T1" fmla="*/ 2147483646 h 55"/>
                <a:gd name="T2" fmla="*/ 0 w 48"/>
                <a:gd name="T3" fmla="*/ 0 h 55"/>
                <a:gd name="T4" fmla="*/ 2147483646 w 48"/>
                <a:gd name="T5" fmla="*/ 2147483646 h 55"/>
                <a:gd name="T6" fmla="*/ 2147483646 w 48"/>
                <a:gd name="T7" fmla="*/ 214748364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55"/>
                <a:gd name="T14" fmla="*/ 48 w 48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55">
                  <a:moveTo>
                    <a:pt x="3" y="55"/>
                  </a:moveTo>
                  <a:lnTo>
                    <a:pt x="0" y="0"/>
                  </a:lnTo>
                  <a:lnTo>
                    <a:pt x="48" y="29"/>
                  </a:lnTo>
                  <a:lnTo>
                    <a:pt x="3" y="5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Line 7"/>
            <p:cNvSpPr>
              <a:spLocks noChangeShapeType="1"/>
            </p:cNvSpPr>
            <p:nvPr/>
          </p:nvSpPr>
          <p:spPr bwMode="auto">
            <a:xfrm flipH="1" flipV="1">
              <a:off x="6781800" y="1981200"/>
              <a:ext cx="2054225" cy="396716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5791201" y="2438401"/>
            <a:ext cx="4744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Self-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5410201" y="2895601"/>
            <a:ext cx="13617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actualization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5727700" y="3629026"/>
            <a:ext cx="7778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Esteem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5391151" y="4279901"/>
            <a:ext cx="15292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Belongingness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5702301" y="4933951"/>
            <a:ext cx="8608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5573714" y="5575301"/>
            <a:ext cx="11367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Physiology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3328988" y="5575301"/>
            <a:ext cx="5274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Food</a:t>
            </a: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3657601" y="2971801"/>
            <a:ext cx="14030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Achievement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221163" y="3629026"/>
            <a:ext cx="6603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Status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3498850" y="4279901"/>
            <a:ext cx="11172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Friendship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3409951" y="4933951"/>
            <a:ext cx="8695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Stability</a:t>
            </a: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7350125" y="3498851"/>
            <a:ext cx="3606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Job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7678739" y="4146551"/>
            <a:ext cx="7790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Friends</a:t>
            </a: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8101014" y="4803776"/>
            <a:ext cx="8406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Pension</a:t>
            </a: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8435976" y="5445126"/>
            <a:ext cx="5033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Base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719764" y="1295401"/>
            <a:ext cx="7021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NEEDS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3495938" y="1501974"/>
            <a:ext cx="19010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General Examples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6533468" y="1578869"/>
            <a:ext cx="261026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Organizational Examples</a:t>
            </a:r>
          </a:p>
        </p:txBody>
      </p:sp>
      <p:grpSp>
        <p:nvGrpSpPr>
          <p:cNvPr id="46105" name="Group 39"/>
          <p:cNvGrpSpPr>
            <a:grpSpLocks/>
          </p:cNvGrpSpPr>
          <p:nvPr/>
        </p:nvGrpSpPr>
        <p:grpSpPr bwMode="auto">
          <a:xfrm>
            <a:off x="7086600" y="2819401"/>
            <a:ext cx="2133600" cy="384175"/>
            <a:chOff x="5791200" y="2819400"/>
            <a:chExt cx="2133600" cy="383977"/>
          </a:xfrm>
        </p:grpSpPr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7315200" y="2895561"/>
              <a:ext cx="609600" cy="307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job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5791200" y="2819400"/>
              <a:ext cx="1237518" cy="30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Challenging</a:t>
              </a:r>
            </a:p>
          </p:txBody>
        </p:sp>
      </p:grp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7496175" y="3733801"/>
            <a:ext cx="4312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title</a:t>
            </a: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7824789" y="4383089"/>
            <a:ext cx="8114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 work</a:t>
            </a:r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8212139" y="5038726"/>
            <a:ext cx="4648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plan</a:t>
            </a: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8547101" y="5680076"/>
            <a:ext cx="632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salary</a:t>
            </a:r>
          </a:p>
        </p:txBody>
      </p:sp>
      <p:grpSp>
        <p:nvGrpSpPr>
          <p:cNvPr id="46110" name="Group 40"/>
          <p:cNvGrpSpPr>
            <a:grpSpLocks/>
          </p:cNvGrpSpPr>
          <p:nvPr/>
        </p:nvGrpSpPr>
        <p:grpSpPr bwMode="auto">
          <a:xfrm>
            <a:off x="2057400" y="1981200"/>
            <a:ext cx="2097088" cy="4059238"/>
            <a:chOff x="762000" y="1976438"/>
            <a:chExt cx="2097088" cy="4059237"/>
          </a:xfrm>
        </p:grpSpPr>
        <p:sp>
          <p:nvSpPr>
            <p:cNvPr id="46119" name="Freeform 32"/>
            <p:cNvSpPr>
              <a:spLocks/>
            </p:cNvSpPr>
            <p:nvPr/>
          </p:nvSpPr>
          <p:spPr bwMode="auto">
            <a:xfrm>
              <a:off x="2747963" y="1976438"/>
              <a:ext cx="111125" cy="152400"/>
            </a:xfrm>
            <a:custGeom>
              <a:avLst/>
              <a:gdLst>
                <a:gd name="T0" fmla="*/ 2147483646 w 45"/>
                <a:gd name="T1" fmla="*/ 2147483646 h 55"/>
                <a:gd name="T2" fmla="*/ 2147483646 w 45"/>
                <a:gd name="T3" fmla="*/ 0 h 55"/>
                <a:gd name="T4" fmla="*/ 0 w 45"/>
                <a:gd name="T5" fmla="*/ 2147483646 h 55"/>
                <a:gd name="T6" fmla="*/ 2147483646 w 45"/>
                <a:gd name="T7" fmla="*/ 214748364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5"/>
                <a:gd name="T14" fmla="*/ 45 w 45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5">
                  <a:moveTo>
                    <a:pt x="45" y="55"/>
                  </a:moveTo>
                  <a:lnTo>
                    <a:pt x="45" y="0"/>
                  </a:lnTo>
                  <a:lnTo>
                    <a:pt x="0" y="29"/>
                  </a:lnTo>
                  <a:lnTo>
                    <a:pt x="45" y="5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Line 33"/>
            <p:cNvSpPr>
              <a:spLocks noChangeShapeType="1"/>
            </p:cNvSpPr>
            <p:nvPr/>
          </p:nvSpPr>
          <p:spPr bwMode="auto">
            <a:xfrm flipV="1">
              <a:off x="762000" y="2076450"/>
              <a:ext cx="2046288" cy="395922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11" name="Freeform 34"/>
          <p:cNvSpPr>
            <a:spLocks/>
          </p:cNvSpPr>
          <p:nvPr/>
        </p:nvSpPr>
        <p:spPr bwMode="auto">
          <a:xfrm>
            <a:off x="4772025" y="4089401"/>
            <a:ext cx="2724150" cy="123825"/>
          </a:xfrm>
          <a:custGeom>
            <a:avLst/>
            <a:gdLst>
              <a:gd name="T0" fmla="*/ 0 w 1103"/>
              <a:gd name="T1" fmla="*/ 0 h 45"/>
              <a:gd name="T2" fmla="*/ 2147483646 w 1103"/>
              <a:gd name="T3" fmla="*/ 0 h 45"/>
              <a:gd name="T4" fmla="*/ 2147483646 w 1103"/>
              <a:gd name="T5" fmla="*/ 2147483646 h 45"/>
              <a:gd name="T6" fmla="*/ 0 60000 65536"/>
              <a:gd name="T7" fmla="*/ 0 60000 65536"/>
              <a:gd name="T8" fmla="*/ 0 60000 65536"/>
              <a:gd name="T9" fmla="*/ 0 w 1103"/>
              <a:gd name="T10" fmla="*/ 0 h 45"/>
              <a:gd name="T11" fmla="*/ 1103 w 1103"/>
              <a:gd name="T12" fmla="*/ 45 h 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3" h="45">
                <a:moveTo>
                  <a:pt x="0" y="0"/>
                </a:moveTo>
                <a:lnTo>
                  <a:pt x="1037" y="0"/>
                </a:lnTo>
                <a:lnTo>
                  <a:pt x="1103" y="45"/>
                </a:lnTo>
              </a:path>
            </a:pathLst>
          </a:custGeom>
          <a:noFill/>
          <a:ln w="3175">
            <a:solidFill>
              <a:srgbClr val="7E9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2" name="Freeform 35"/>
          <p:cNvSpPr>
            <a:spLocks/>
          </p:cNvSpPr>
          <p:nvPr/>
        </p:nvSpPr>
        <p:spPr bwMode="auto">
          <a:xfrm>
            <a:off x="4430714" y="4737101"/>
            <a:ext cx="3398837" cy="123825"/>
          </a:xfrm>
          <a:custGeom>
            <a:avLst/>
            <a:gdLst>
              <a:gd name="T0" fmla="*/ 0 w 1376"/>
              <a:gd name="T1" fmla="*/ 0 h 45"/>
              <a:gd name="T2" fmla="*/ 2147483646 w 1376"/>
              <a:gd name="T3" fmla="*/ 0 h 45"/>
              <a:gd name="T4" fmla="*/ 2147483646 w 1376"/>
              <a:gd name="T5" fmla="*/ 2147483646 h 45"/>
              <a:gd name="T6" fmla="*/ 0 60000 65536"/>
              <a:gd name="T7" fmla="*/ 0 60000 65536"/>
              <a:gd name="T8" fmla="*/ 0 60000 65536"/>
              <a:gd name="T9" fmla="*/ 0 w 1376"/>
              <a:gd name="T10" fmla="*/ 0 h 45"/>
              <a:gd name="T11" fmla="*/ 1376 w 1376"/>
              <a:gd name="T12" fmla="*/ 45 h 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6" h="45">
                <a:moveTo>
                  <a:pt x="0" y="0"/>
                </a:moveTo>
                <a:lnTo>
                  <a:pt x="1312" y="0"/>
                </a:lnTo>
                <a:lnTo>
                  <a:pt x="1376" y="45"/>
                </a:lnTo>
              </a:path>
            </a:pathLst>
          </a:custGeom>
          <a:noFill/>
          <a:ln w="3175">
            <a:solidFill>
              <a:srgbClr val="7E9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3" name="Freeform 36"/>
          <p:cNvSpPr>
            <a:spLocks/>
          </p:cNvSpPr>
          <p:nvPr/>
        </p:nvSpPr>
        <p:spPr bwMode="auto">
          <a:xfrm>
            <a:off x="4092576" y="5387976"/>
            <a:ext cx="4073525" cy="123825"/>
          </a:xfrm>
          <a:custGeom>
            <a:avLst/>
            <a:gdLst>
              <a:gd name="T0" fmla="*/ 0 w 1649"/>
              <a:gd name="T1" fmla="*/ 0 h 45"/>
              <a:gd name="T2" fmla="*/ 2147483646 w 1649"/>
              <a:gd name="T3" fmla="*/ 0 h 45"/>
              <a:gd name="T4" fmla="*/ 2147483646 w 1649"/>
              <a:gd name="T5" fmla="*/ 2147483646 h 45"/>
              <a:gd name="T6" fmla="*/ 0 60000 65536"/>
              <a:gd name="T7" fmla="*/ 0 60000 65536"/>
              <a:gd name="T8" fmla="*/ 0 60000 65536"/>
              <a:gd name="T9" fmla="*/ 0 w 1649"/>
              <a:gd name="T10" fmla="*/ 0 h 45"/>
              <a:gd name="T11" fmla="*/ 1649 w 1649"/>
              <a:gd name="T12" fmla="*/ 45 h 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49" h="45">
                <a:moveTo>
                  <a:pt x="0" y="0"/>
                </a:moveTo>
                <a:lnTo>
                  <a:pt x="1585" y="0"/>
                </a:lnTo>
                <a:lnTo>
                  <a:pt x="1649" y="45"/>
                </a:lnTo>
              </a:path>
            </a:pathLst>
          </a:custGeom>
          <a:noFill/>
          <a:ln w="3175">
            <a:solidFill>
              <a:srgbClr val="7E9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4" name="Freeform 37"/>
          <p:cNvSpPr>
            <a:spLocks/>
          </p:cNvSpPr>
          <p:nvPr/>
        </p:nvSpPr>
        <p:spPr bwMode="auto">
          <a:xfrm>
            <a:off x="5111750" y="3438526"/>
            <a:ext cx="2051050" cy="123825"/>
          </a:xfrm>
          <a:custGeom>
            <a:avLst/>
            <a:gdLst>
              <a:gd name="T0" fmla="*/ 0 w 830"/>
              <a:gd name="T1" fmla="*/ 0 h 45"/>
              <a:gd name="T2" fmla="*/ 2147483646 w 830"/>
              <a:gd name="T3" fmla="*/ 0 h 45"/>
              <a:gd name="T4" fmla="*/ 2147483646 w 830"/>
              <a:gd name="T5" fmla="*/ 2147483646 h 45"/>
              <a:gd name="T6" fmla="*/ 0 60000 65536"/>
              <a:gd name="T7" fmla="*/ 0 60000 65536"/>
              <a:gd name="T8" fmla="*/ 0 60000 65536"/>
              <a:gd name="T9" fmla="*/ 0 w 830"/>
              <a:gd name="T10" fmla="*/ 0 h 45"/>
              <a:gd name="T11" fmla="*/ 830 w 830"/>
              <a:gd name="T12" fmla="*/ 45 h 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0" h="45">
                <a:moveTo>
                  <a:pt x="0" y="0"/>
                </a:moveTo>
                <a:lnTo>
                  <a:pt x="764" y="0"/>
                </a:lnTo>
                <a:lnTo>
                  <a:pt x="830" y="45"/>
                </a:lnTo>
              </a:path>
            </a:pathLst>
          </a:custGeom>
          <a:noFill/>
          <a:ln w="3175">
            <a:solidFill>
              <a:srgbClr val="7E9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5" name="Line 38"/>
          <p:cNvSpPr>
            <a:spLocks noChangeShapeType="1"/>
          </p:cNvSpPr>
          <p:nvPr/>
        </p:nvSpPr>
        <p:spPr bwMode="auto">
          <a:xfrm>
            <a:off x="6078539" y="5537201"/>
            <a:ext cx="1587" cy="31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6" name="Line 39"/>
          <p:cNvSpPr>
            <a:spLocks noChangeShapeType="1"/>
          </p:cNvSpPr>
          <p:nvPr/>
        </p:nvSpPr>
        <p:spPr bwMode="auto">
          <a:xfrm>
            <a:off x="6078539" y="5537201"/>
            <a:ext cx="1587" cy="31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8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xmlns="" id="{84059B57-AD0E-41BD-B2A9-1727AB7C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130357"/>
            <a:ext cx="8610600" cy="34652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3200" dirty="0"/>
              <a:t>At the end of the session students will be able to; </a:t>
            </a:r>
          </a:p>
          <a:p>
            <a:r>
              <a:rPr lang="en-US" altLang="en-US" sz="3200" dirty="0" smtClean="0">
                <a:solidFill>
                  <a:srgbClr val="FF0000"/>
                </a:solidFill>
              </a:rPr>
              <a:t>Leading</a:t>
            </a:r>
          </a:p>
          <a:p>
            <a:r>
              <a:rPr lang="en-US" altLang="en-US" sz="3200" dirty="0" smtClean="0"/>
              <a:t>Leadership</a:t>
            </a:r>
            <a:endParaRPr lang="en-US" altLang="en-US" sz="3200" dirty="0"/>
          </a:p>
          <a:p>
            <a:r>
              <a:rPr lang="en-US" altLang="en-US" sz="3200" dirty="0"/>
              <a:t>Motivation</a:t>
            </a:r>
          </a:p>
          <a:p>
            <a:r>
              <a:rPr lang="en-US" altLang="en-US" sz="3200" dirty="0"/>
              <a:t>Team </a:t>
            </a:r>
            <a:r>
              <a:rPr lang="en-US" altLang="en-US" sz="3200" dirty="0" smtClean="0"/>
              <a:t>Management</a:t>
            </a:r>
          </a:p>
          <a:p>
            <a:r>
              <a:rPr lang="en-US" altLang="en-US" sz="3200" dirty="0" smtClean="0">
                <a:solidFill>
                  <a:srgbClr val="FF0000"/>
                </a:solidFill>
              </a:rPr>
              <a:t>Controlling</a:t>
            </a:r>
            <a:endParaRPr lang="en-US" altLang="en-US" sz="3200" dirty="0">
              <a:solidFill>
                <a:srgbClr val="FF0000"/>
              </a:solidFill>
            </a:endParaRPr>
          </a:p>
          <a:p>
            <a:endParaRPr lang="en-US" altLang="en-US" sz="3200" dirty="0"/>
          </a:p>
          <a:p>
            <a:pPr marL="0" indent="0">
              <a:buNone/>
            </a:pPr>
            <a:endParaRPr lang="en-US" altLang="en-US" dirty="0"/>
          </a:p>
          <a:p>
            <a:endParaRPr lang="en-GB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23F4A54D-1596-4F21-A112-DFC49F61A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FC0458-E614-4C50-919B-D885CE19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79024"/>
            <a:ext cx="7790028" cy="1325563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0"/>
          <p:cNvSpPr txBox="1">
            <a:spLocks noChangeArrowheads="1"/>
          </p:cNvSpPr>
          <p:nvPr/>
        </p:nvSpPr>
        <p:spPr bwMode="auto">
          <a:xfrm>
            <a:off x="3171054" y="3363533"/>
            <a:ext cx="4117539" cy="2185214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4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1055" y="1069957"/>
            <a:ext cx="5877411" cy="2273743"/>
          </a:xfrm>
          <a:solidFill>
            <a:srgbClr val="00B0F0"/>
          </a:solidFill>
        </p:spPr>
        <p:txBody>
          <a:bodyPr>
            <a:normAutofit fontScale="32500" lnSpcReduction="20000"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endParaRPr lang="en-US" altLang="en-US" sz="40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en-US" altLang="en-US" sz="16000" dirty="0" smtClean="0">
                <a:solidFill>
                  <a:schemeClr val="tx1"/>
                </a:solidFill>
                <a:ea typeface="+mj-ea"/>
                <a:cs typeface="+mj-cs"/>
              </a:rPr>
              <a:t>Team Management</a:t>
            </a:r>
            <a:endParaRPr lang="en-GB" altLang="en-US" sz="1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26628" name="Picture 5" descr="C:\Users\MaithriB\Pictures\Pictures for Training\hr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94" y="3124199"/>
            <a:ext cx="2360374" cy="258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C:\Users\MaithriB\Pictures\Pictures for Training\hr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9" y="1050124"/>
            <a:ext cx="2160896" cy="449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3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407687" y="2075952"/>
            <a:ext cx="7722665" cy="35196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Forming Stage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GB" sz="32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Storming Stage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Norming Stage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Performing Stage</a:t>
            </a:r>
          </a:p>
        </p:txBody>
      </p:sp>
      <p:pic>
        <p:nvPicPr>
          <p:cNvPr id="4" name="Picture 2" descr="C:\Documents and Settings\chalani.k\Desktop\images.jpg"/>
          <p:cNvPicPr>
            <a:picLocks noChangeAspect="1" noChangeArrowheads="1"/>
          </p:cNvPicPr>
          <p:nvPr/>
        </p:nvPicPr>
        <p:blipFill>
          <a:blip r:embed="rId2">
            <a:lum bright="-13000" contrast="-56000"/>
          </a:blip>
          <a:srcRect/>
          <a:stretch>
            <a:fillRect/>
          </a:stretch>
        </p:blipFill>
        <p:spPr bwMode="auto">
          <a:xfrm>
            <a:off x="6077210" y="2075952"/>
            <a:ext cx="5587587" cy="3062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614150" y="798701"/>
            <a:ext cx="735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Stages of Team Development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264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257561" y="2049959"/>
            <a:ext cx="9387692" cy="419460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24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Forming Stage </a:t>
            </a:r>
            <a:r>
              <a:rPr lang="en-GB" sz="2400" dirty="0" smtClean="0">
                <a:solidFill>
                  <a:srgbClr val="A1FF4B"/>
                </a:solidFill>
                <a:latin typeface="Arial" charset="0"/>
                <a:cs typeface="Arial" charset="0"/>
              </a:rPr>
              <a:t>:</a:t>
            </a: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Building awareness</a:t>
            </a:r>
            <a:endParaRPr lang="en-GB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 2" pitchFamily="18" charset="2"/>
              <a:buNone/>
              <a:defRPr/>
            </a:pPr>
            <a:endParaRPr lang="en-GB" sz="2400" dirty="0" smtClean="0">
              <a:solidFill>
                <a:srgbClr val="A1FF4B"/>
              </a:solidFill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latin typeface="Arial" charset="0"/>
                <a:cs typeface="Arial" charset="0"/>
              </a:rPr>
              <a:t>People act in a formal manner (anxious)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latin typeface="Arial" charset="0"/>
                <a:cs typeface="Arial" charset="0"/>
              </a:rPr>
              <a:t>Feelings and weaknesses covered up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latin typeface="Arial" charset="0"/>
                <a:cs typeface="Arial" charset="0"/>
              </a:rPr>
              <a:t>No shared understanding for task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latin typeface="Arial" charset="0"/>
                <a:cs typeface="Arial" charset="0"/>
              </a:rPr>
              <a:t>Some insensitive to others views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en-GB" sz="24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GB" sz="24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Some Concerns</a:t>
            </a:r>
            <a:r>
              <a:rPr lang="en-GB" sz="2400" dirty="0" smtClean="0">
                <a:solidFill>
                  <a:srgbClr val="FFC000"/>
                </a:solidFill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latin typeface="Arial" charset="0"/>
                <a:cs typeface="Arial" charset="0"/>
              </a:rPr>
              <a:t>Senior staff (Leaders) taking control</a:t>
            </a:r>
          </a:p>
          <a:p>
            <a:pPr eaLnBrk="1" hangingPunct="1"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endParaRPr lang="en-GB" sz="24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4" descr="j029516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1" y="2582839"/>
            <a:ext cx="3472218" cy="228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2261" y="359858"/>
            <a:ext cx="825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Stages of Team Development </a:t>
            </a:r>
            <a:r>
              <a:rPr lang="en-US" sz="4400" dirty="0" smtClean="0"/>
              <a:t>(Cont’d</a:t>
            </a:r>
            <a:r>
              <a:rPr lang="en-US" sz="44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985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711653" y="1753833"/>
            <a:ext cx="8527882" cy="4565081"/>
          </a:xfrm>
        </p:spPr>
        <p:txBody>
          <a:bodyPr>
            <a:normAutofit lnSpcReduction="10000"/>
          </a:bodyPr>
          <a:lstStyle/>
          <a:p>
            <a:pPr marL="90488" indent="0">
              <a:lnSpc>
                <a:spcPct val="8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  <a:defRPr/>
            </a:pPr>
            <a:r>
              <a:rPr lang="en-GB" sz="24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Storming Stage:</a:t>
            </a:r>
            <a:r>
              <a:rPr lang="en-GB" sz="24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Conflicts, disagreements, resistance</a:t>
            </a:r>
          </a:p>
          <a:p>
            <a:pPr marL="90488" indent="0">
              <a:lnSpc>
                <a:spcPct val="8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None/>
              <a:defRPr/>
            </a:pPr>
            <a:endParaRPr lang="en-GB" sz="2400" dirty="0" smtClean="0">
              <a:solidFill>
                <a:srgbClr val="A1FF4B"/>
              </a:solidFill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Personal issues become apparent</a:t>
            </a: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None/>
              <a:defRPr/>
            </a:pP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 (3 psychologies – Critical Parent, Child, Adult)</a:t>
            </a:r>
            <a:endParaRPr lang="en-US" sz="24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Concern for other members views, values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Ineffective confrontation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Dissatisfaction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en-GB" sz="24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GB" sz="24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Some Concerns:</a:t>
            </a:r>
          </a:p>
          <a:p>
            <a:pPr eaLnBrk="1" hangingPunct="1"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Team too disjoined to reach the next stage</a:t>
            </a:r>
          </a:p>
          <a:p>
            <a:pPr eaLnBrk="1" hangingPunct="1"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Just acting out the roles, no real involvement</a:t>
            </a:r>
          </a:p>
        </p:txBody>
      </p:sp>
      <p:pic>
        <p:nvPicPr>
          <p:cNvPr id="4" name="Picture 5" descr="j0282737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21" y="4036373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AG00316_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07" y="1844482"/>
            <a:ext cx="1251046" cy="200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841" y="214857"/>
            <a:ext cx="825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Stages of Team Development </a:t>
            </a:r>
            <a:r>
              <a:rPr lang="en-US" sz="4400" dirty="0" smtClean="0"/>
              <a:t>(Cont’d</a:t>
            </a:r>
            <a:r>
              <a:rPr lang="en-US" sz="44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6232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298504" y="1898531"/>
            <a:ext cx="9128386" cy="4434029"/>
          </a:xfrm>
        </p:spPr>
        <p:txBody>
          <a:bodyPr>
            <a:normAutofit fontScale="92500"/>
          </a:bodyPr>
          <a:lstStyle/>
          <a:p>
            <a:pPr marL="90488" indent="0">
              <a:spcBef>
                <a:spcPct val="0"/>
              </a:spcBef>
              <a:buSzPct val="120000"/>
              <a:buFont typeface="Arial" panose="020B0604020202020204" pitchFamily="34" charset="0"/>
              <a:buNone/>
              <a:defRPr/>
            </a:pPr>
            <a:r>
              <a:rPr lang="en-GB" sz="28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Norming Stage</a:t>
            </a:r>
            <a:r>
              <a:rPr lang="en-GB" sz="2800" dirty="0" smtClean="0">
                <a:solidFill>
                  <a:srgbClr val="A1FF4B"/>
                </a:solidFill>
                <a:latin typeface="Arial" charset="0"/>
                <a:cs typeface="Arial" charset="0"/>
              </a:rPr>
              <a:t>:  </a:t>
            </a: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Settling down having reached </a:t>
            </a:r>
            <a:r>
              <a:rPr lang="en-GB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common</a:t>
            </a: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marL="90488" indent="0">
              <a:spcBef>
                <a:spcPct val="0"/>
              </a:spcBef>
              <a:buSzPct val="120000"/>
              <a:buFont typeface="Arial" panose="020B0604020202020204" pitchFamily="34" charset="0"/>
              <a:buNone/>
              <a:defRPr/>
            </a:pP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                          </a:t>
            </a:r>
            <a:r>
              <a:rPr lang="en-GB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understanding</a:t>
            </a: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, cooperation, collaboration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 2" pitchFamily="18" charset="2"/>
              <a:buNone/>
              <a:defRPr/>
            </a:pPr>
            <a:endParaRPr lang="en-GB" sz="2800" dirty="0" smtClean="0">
              <a:solidFill>
                <a:srgbClr val="A1FF4B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dirty="0" smtClean="0">
                <a:latin typeface="Arial" charset="0"/>
                <a:cs typeface="Arial" charset="0"/>
              </a:rPr>
              <a:t>Confidence and trust grows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dirty="0" smtClean="0">
                <a:latin typeface="Arial" charset="0"/>
                <a:cs typeface="Arial" charset="0"/>
              </a:rPr>
              <a:t>Systematic and open approach develops</a:t>
            </a:r>
          </a:p>
          <a:p>
            <a:pPr>
              <a:lnSpc>
                <a:spcPct val="15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2800" dirty="0" smtClean="0">
                <a:latin typeface="Arial" charset="0"/>
                <a:cs typeface="Arial" charset="0"/>
              </a:rPr>
              <a:t>Consider other options and valuing of others skills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dirty="0" smtClean="0">
                <a:latin typeface="Arial" charset="0"/>
                <a:cs typeface="Arial" charset="0"/>
              </a:rPr>
              <a:t>Clarification of purpose and objectives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dirty="0" smtClean="0">
                <a:latin typeface="Arial" charset="0"/>
                <a:cs typeface="Arial" charset="0"/>
              </a:rPr>
              <a:t>Prepare plans and measure progress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en-GB" sz="24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2" descr="C:\Documents and Settings\chalani.k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823" y="2848969"/>
            <a:ext cx="3076433" cy="230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841" y="299144"/>
            <a:ext cx="825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Stages of Team Development </a:t>
            </a:r>
            <a:r>
              <a:rPr lang="en-US" sz="4400" dirty="0" smtClean="0"/>
              <a:t>(Cont’d</a:t>
            </a:r>
            <a:r>
              <a:rPr lang="en-US" sz="44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0287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189322" y="2088107"/>
            <a:ext cx="7313233" cy="3766783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solidFill>
                  <a:schemeClr val="accent4"/>
                </a:solidFill>
                <a:latin typeface="Arial" charset="0"/>
                <a:cs typeface="Arial" charset="0"/>
              </a:rPr>
              <a:t>Performing Stage</a:t>
            </a:r>
            <a:r>
              <a:rPr lang="en-GB" sz="3200" dirty="0" smtClean="0">
                <a:solidFill>
                  <a:srgbClr val="A1FF4B"/>
                </a:solidFill>
                <a:latin typeface="Arial" charset="0"/>
                <a:cs typeface="Arial" charset="0"/>
              </a:rPr>
              <a:t>: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Reaching team goals</a:t>
            </a:r>
            <a:endParaRPr lang="en-GB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 2" pitchFamily="18" charset="2"/>
              <a:buNone/>
              <a:defRPr/>
            </a:pPr>
            <a:endParaRPr lang="en-GB" sz="3200" dirty="0" smtClean="0">
              <a:solidFill>
                <a:srgbClr val="A1FF4B"/>
              </a:solidFill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3200" dirty="0" smtClean="0">
                <a:latin typeface="Arial" charset="0"/>
                <a:cs typeface="Arial" charset="0"/>
              </a:rPr>
              <a:t>Focused</a:t>
            </a: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3200" dirty="0" smtClean="0">
                <a:latin typeface="Arial" charset="0"/>
                <a:cs typeface="Arial" charset="0"/>
              </a:rPr>
              <a:t>Everyone is involved</a:t>
            </a:r>
          </a:p>
          <a:p>
            <a:pPr>
              <a:lnSpc>
                <a:spcPct val="120000"/>
              </a:lnSpc>
              <a:spcBef>
                <a:spcPct val="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3200" dirty="0" smtClean="0">
                <a:latin typeface="Arial" charset="0"/>
                <a:cs typeface="Arial" charset="0"/>
              </a:rPr>
              <a:t>Flexibility ( no resistance 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3200" dirty="0" smtClean="0">
                <a:latin typeface="Arial" charset="0"/>
                <a:cs typeface="Arial" charset="0"/>
              </a:rPr>
              <a:t>Leadership is given relevant to task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en-GB" sz="24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7" descr="j04042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213" y="2721590"/>
            <a:ext cx="3788320" cy="183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785" y="360503"/>
            <a:ext cx="825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/>
              <a:t>Stages of Team Development </a:t>
            </a:r>
            <a:r>
              <a:rPr lang="en-US" sz="4400" dirty="0" smtClean="0"/>
              <a:t>(Cont’d</a:t>
            </a:r>
            <a:r>
              <a:rPr lang="en-US" sz="44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15171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6CD5E024-0AE6-4FCE-B506-9AB173EB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760705-2678-4672-BC99-F6C0DD2AD4D0}"/>
              </a:ext>
            </a:extLst>
          </p:cNvPr>
          <p:cNvSpPr/>
          <p:nvPr/>
        </p:nvSpPr>
        <p:spPr>
          <a:xfrm>
            <a:off x="4190510" y="3244334"/>
            <a:ext cx="381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What is the basic economic problem ?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7671" y="368301"/>
            <a:ext cx="8502556" cy="1220790"/>
          </a:xfrm>
          <a:prstGeom prst="rect">
            <a:avLst/>
          </a:prstGeom>
          <a:solidFill>
            <a:srgbClr val="E010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bg1"/>
                </a:solidFill>
              </a:rPr>
              <a:t>Management  Functions</a:t>
            </a:r>
            <a:endParaRPr lang="en-GB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2398604"/>
            <a:ext cx="8229600" cy="11430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Controlling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23" y="3788391"/>
            <a:ext cx="5393576" cy="246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91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5878726" y="2006221"/>
            <a:ext cx="4022725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3200" dirty="0"/>
              <a:t>e.g.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Have the </a:t>
            </a:r>
            <a:r>
              <a:rPr lang="en-US" sz="2800" b="1" dirty="0"/>
              <a:t>sales person achieved the targets?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If not why? What are the </a:t>
            </a:r>
            <a:r>
              <a:rPr lang="en-US" sz="2800" b="1" dirty="0"/>
              <a:t>reasons</a:t>
            </a:r>
            <a:r>
              <a:rPr lang="en-US" sz="2800" dirty="0"/>
              <a:t> for the deviations ? </a:t>
            </a:r>
            <a:r>
              <a:rPr lang="en-US" sz="2800" b="1" dirty="0"/>
              <a:t>What are the corrective actions </a:t>
            </a:r>
            <a:r>
              <a:rPr lang="en-US" sz="2800" dirty="0"/>
              <a:t>required? 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398895" y="2006221"/>
            <a:ext cx="4374107" cy="40397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Controlling is monitoring the organizational progress toward its goals.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Managers need to ensure that the  people functions/perform in a manner to achieve  set goals.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2776" y="421068"/>
            <a:ext cx="8229600" cy="11430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Controlling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0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8610" y="444374"/>
            <a:ext cx="3411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/>
              <a:t>References </a:t>
            </a:r>
            <a:endParaRPr lang="en-US" sz="44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43" y="2035020"/>
            <a:ext cx="2811439" cy="358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r="7224" b="13275"/>
          <a:stretch>
            <a:fillRect/>
          </a:stretch>
        </p:blipFill>
        <p:spPr bwMode="auto">
          <a:xfrm>
            <a:off x="1214651" y="1867296"/>
            <a:ext cx="3179929" cy="438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[Untitled]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" b="7777"/>
          <a:stretch>
            <a:fillRect/>
          </a:stretch>
        </p:blipFill>
        <p:spPr bwMode="auto">
          <a:xfrm>
            <a:off x="4817660" y="2035020"/>
            <a:ext cx="2729552" cy="432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99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3" y="1107695"/>
            <a:ext cx="8107999" cy="469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03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6CD5E024-0AE6-4FCE-B506-9AB173EB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760705-2678-4672-BC99-F6C0DD2AD4D0}"/>
              </a:ext>
            </a:extLst>
          </p:cNvPr>
          <p:cNvSpPr/>
          <p:nvPr/>
        </p:nvSpPr>
        <p:spPr>
          <a:xfrm>
            <a:off x="4190510" y="3244334"/>
            <a:ext cx="381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What is the basic economic problem ?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7671" y="368301"/>
            <a:ext cx="8502556" cy="1220790"/>
          </a:xfrm>
          <a:prstGeom prst="rect">
            <a:avLst/>
          </a:prstGeom>
          <a:solidFill>
            <a:srgbClr val="E010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bg1"/>
                </a:solidFill>
              </a:rPr>
              <a:t>Management  Functions</a:t>
            </a:r>
            <a:endParaRPr lang="en-GB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2398604"/>
            <a:ext cx="8229600" cy="11430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Leading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23" y="3788391"/>
            <a:ext cx="5393576" cy="246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5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5334567" y="1907274"/>
            <a:ext cx="6102257" cy="3961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3200" dirty="0"/>
              <a:t>e.g.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How the manager can make employees work hard, with </a:t>
            </a:r>
            <a:r>
              <a:rPr lang="en-US" sz="3200" b="1" dirty="0"/>
              <a:t>good team spirit? </a:t>
            </a:r>
          </a:p>
          <a:p>
            <a:pPr>
              <a:defRPr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How the manager can </a:t>
            </a:r>
            <a:r>
              <a:rPr lang="en-US" sz="3200" b="1" dirty="0"/>
              <a:t>encourage a sales person </a:t>
            </a:r>
            <a:r>
              <a:rPr lang="en-US" sz="3200" dirty="0"/>
              <a:t>who failed to achieve given targets? 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838200" y="1713232"/>
            <a:ext cx="4343400" cy="41553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Leading is simply </a:t>
            </a:r>
            <a:r>
              <a:rPr lang="en-US" sz="3200" b="1" dirty="0">
                <a:solidFill>
                  <a:schemeClr val="tx1"/>
                </a:solidFill>
              </a:rPr>
              <a:t>motivating and managing people of the organization</a:t>
            </a:r>
            <a:r>
              <a:rPr lang="en-US" sz="3200" dirty="0"/>
              <a:t> to </a:t>
            </a:r>
            <a:r>
              <a:rPr lang="en-US" sz="3200" b="1" dirty="0">
                <a:solidFill>
                  <a:schemeClr val="tx1"/>
                </a:solidFill>
              </a:rPr>
              <a:t>achieve allocated tasks and responsibilities </a:t>
            </a:r>
            <a:r>
              <a:rPr lang="en-US" sz="3200" dirty="0"/>
              <a:t>finally leading to achieve goals.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176749" cy="919162"/>
          </a:xfrm>
        </p:spPr>
        <p:txBody>
          <a:bodyPr/>
          <a:lstStyle/>
          <a:p>
            <a:r>
              <a:rPr lang="en-US" b="1" dirty="0" smtClean="0"/>
              <a:t>Leading (Cont’d</a:t>
            </a:r>
            <a:r>
              <a:rPr lang="en-US" b="1" dirty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0"/>
          <p:cNvSpPr txBox="1">
            <a:spLocks noChangeArrowheads="1"/>
          </p:cNvSpPr>
          <p:nvPr/>
        </p:nvSpPr>
        <p:spPr bwMode="auto">
          <a:xfrm>
            <a:off x="3171054" y="3363533"/>
            <a:ext cx="4117539" cy="2185214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4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GB" altLang="en-US" sz="1400" b="1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1055" y="1069957"/>
            <a:ext cx="5877411" cy="2273743"/>
          </a:xfrm>
          <a:solidFill>
            <a:srgbClr val="00B0F0"/>
          </a:solidFill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endParaRPr lang="en-US" altLang="en-US" sz="40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en-US" altLang="en-US" sz="16000" dirty="0">
                <a:solidFill>
                  <a:schemeClr val="tx1"/>
                </a:solidFill>
                <a:ea typeface="+mj-ea"/>
                <a:cs typeface="+mj-cs"/>
              </a:rPr>
              <a:t>Leadership</a:t>
            </a:r>
            <a:r>
              <a:rPr lang="en-US" altLang="en-US" sz="11200" dirty="0">
                <a:solidFill>
                  <a:schemeClr val="tx1"/>
                </a:solidFill>
                <a:ea typeface="+mj-ea"/>
                <a:cs typeface="+mj-cs"/>
              </a:rPr>
              <a:t/>
            </a:r>
            <a:br>
              <a:rPr lang="en-US" altLang="en-US" sz="11200" dirty="0">
                <a:solidFill>
                  <a:schemeClr val="tx1"/>
                </a:solidFill>
                <a:ea typeface="+mj-ea"/>
                <a:cs typeface="+mj-cs"/>
              </a:rPr>
            </a:br>
            <a:endParaRPr lang="en-GB" altLang="en-US" sz="1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26628" name="Picture 5" descr="C:\Users\MaithriB\Pictures\Pictures for Training\hr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94" y="3124199"/>
            <a:ext cx="2360374" cy="258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C:\Users\MaithriB\Pictures\Pictures for Training\hr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9" y="1050124"/>
            <a:ext cx="2160896" cy="449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9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10904" y="569842"/>
            <a:ext cx="7596117" cy="1054242"/>
          </a:xfrm>
        </p:spPr>
        <p:txBody>
          <a:bodyPr>
            <a:normAutofit/>
          </a:bodyPr>
          <a:lstStyle/>
          <a:p>
            <a:r>
              <a:rPr lang="en-US" altLang="en-US" dirty="0"/>
              <a:t>Definition </a:t>
            </a:r>
            <a:r>
              <a:rPr lang="en-US" altLang="en-US" dirty="0" smtClean="0"/>
              <a:t> </a:t>
            </a:r>
            <a:r>
              <a:rPr lang="en-US" dirty="0" smtClean="0"/>
              <a:t>Leading/ Leadership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96538" y="1624084"/>
            <a:ext cx="8161362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/>
              <a:t>Leader is a person </a:t>
            </a:r>
            <a:r>
              <a:rPr lang="en-US" altLang="en-US" sz="3200" dirty="0">
                <a:solidFill>
                  <a:srgbClr val="FF0000"/>
                </a:solidFill>
              </a:rPr>
              <a:t>who can influence others </a:t>
            </a:r>
            <a:r>
              <a:rPr lang="en-US" altLang="en-US" sz="3200" dirty="0"/>
              <a:t>and who has </a:t>
            </a:r>
            <a:r>
              <a:rPr lang="en-US" altLang="en-US" sz="3200" dirty="0">
                <a:solidFill>
                  <a:srgbClr val="FF0000"/>
                </a:solidFill>
              </a:rPr>
              <a:t>managerial authority </a:t>
            </a:r>
            <a:endParaRPr lang="en-US" altLang="en-US" sz="3200" dirty="0" smtClean="0">
              <a:solidFill>
                <a:srgbClr val="FF0000"/>
              </a:solidFill>
            </a:endParaRPr>
          </a:p>
          <a:p>
            <a:pPr marL="514350" indent="-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 smtClean="0"/>
              <a:t>(</a:t>
            </a:r>
            <a:r>
              <a:rPr lang="en-US" altLang="en-US" sz="3200" dirty="0"/>
              <a:t>Stephen P. Robbins</a:t>
            </a:r>
            <a:r>
              <a:rPr lang="en-US" altLang="en-US" sz="3200" dirty="0" smtClean="0"/>
              <a:t>).</a:t>
            </a:r>
            <a:endParaRPr lang="en-US" altLang="en-US" sz="3200" dirty="0"/>
          </a:p>
          <a:p>
            <a:pPr marL="514350" indent="-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/>
              <a:t>Leadership is the </a:t>
            </a:r>
            <a:r>
              <a:rPr lang="en-US" altLang="en-US" sz="3200" dirty="0">
                <a:solidFill>
                  <a:srgbClr val="FF0000"/>
                </a:solidFill>
              </a:rPr>
              <a:t>process of influencing a group towards the achievement of </a:t>
            </a:r>
            <a:r>
              <a:rPr lang="en-US" altLang="en-US" sz="3200" dirty="0" smtClean="0">
                <a:solidFill>
                  <a:srgbClr val="FF0000"/>
                </a:solidFill>
              </a:rPr>
              <a:t>goals</a:t>
            </a:r>
          </a:p>
          <a:p>
            <a:pPr marL="514350" indent="-5143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 smtClean="0"/>
              <a:t>(</a:t>
            </a:r>
            <a:r>
              <a:rPr lang="en-US" altLang="en-US" sz="3200" dirty="0"/>
              <a:t>Stephen P. Robbins,).</a:t>
            </a:r>
          </a:p>
        </p:txBody>
      </p:sp>
      <p:pic>
        <p:nvPicPr>
          <p:cNvPr id="5" name="Picture 3" descr="rakesh.valand-80879-leadership-others-misc-ppt-powerpoin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014" y="2370162"/>
            <a:ext cx="3430055" cy="16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6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4526" y="805217"/>
            <a:ext cx="5704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>
                <a:ea typeface="+mj-ea"/>
                <a:cs typeface="+mj-cs"/>
              </a:rPr>
              <a:t>Leadership Theories 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0393" y="2462973"/>
            <a:ext cx="66419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200" dirty="0"/>
              <a:t>Trait Theory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200" dirty="0"/>
              <a:t>Behavioral Theory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200" dirty="0"/>
              <a:t>Charismatic leadership</a:t>
            </a:r>
          </a:p>
        </p:txBody>
      </p:sp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45" y="2348371"/>
            <a:ext cx="4341076" cy="242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8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185" y="928046"/>
            <a:ext cx="5704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>
                <a:ea typeface="+mj-ea"/>
                <a:cs typeface="+mj-cs"/>
              </a:rPr>
              <a:t>Trait </a:t>
            </a:r>
            <a:r>
              <a:rPr lang="en-US" altLang="en-US" sz="4400" dirty="0">
                <a:ea typeface="+mj-ea"/>
                <a:cs typeface="+mj-cs"/>
              </a:rPr>
              <a:t>Theory 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096370" y="2065361"/>
            <a:ext cx="10081146" cy="36394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 smtClean="0"/>
              <a:t>“Leaders are born rather than made</a:t>
            </a:r>
            <a:r>
              <a:rPr lang="en-US" altLang="en-US" dirty="0" smtClean="0"/>
              <a:t>.”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People are born with </a:t>
            </a:r>
            <a:r>
              <a:rPr lang="en-US" altLang="en-US" b="1" dirty="0" smtClean="0"/>
              <a:t>inherited traits</a:t>
            </a:r>
            <a:r>
              <a:rPr lang="en-US" alt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Some traits are particularly suited to leadership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People who make good leaders have the </a:t>
            </a:r>
            <a:r>
              <a:rPr lang="en-US" altLang="en-US" b="1" dirty="0" smtClean="0"/>
              <a:t>right combination of traits.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68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389" y="705916"/>
            <a:ext cx="5704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smtClean="0">
                <a:ea typeface="+mj-ea"/>
                <a:cs typeface="+mj-cs"/>
              </a:rPr>
              <a:t>Behavioral Theories 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9241" y="1849272"/>
            <a:ext cx="9512489" cy="4264925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smtClean="0"/>
              <a:t>Leaders can be made, rather than born</a:t>
            </a:r>
          </a:p>
          <a:p>
            <a:pPr>
              <a:spcBef>
                <a:spcPct val="50000"/>
              </a:spcBef>
            </a:pPr>
            <a:r>
              <a:rPr lang="en-US" altLang="en-US" dirty="0" smtClean="0"/>
              <a:t>Behavioral theory researchers tried to determine what effective leaders do – </a:t>
            </a:r>
          </a:p>
          <a:p>
            <a:pPr lvl="1">
              <a:spcBef>
                <a:spcPct val="50000"/>
              </a:spcBef>
            </a:pPr>
            <a:r>
              <a:rPr lang="en-US" altLang="en-US" sz="3200" dirty="0" smtClean="0"/>
              <a:t>how they </a:t>
            </a:r>
            <a:r>
              <a:rPr lang="en-US" altLang="en-US" sz="3200" b="1" dirty="0" smtClean="0"/>
              <a:t>delegate tasks</a:t>
            </a:r>
          </a:p>
          <a:p>
            <a:pPr lvl="1">
              <a:spcBef>
                <a:spcPct val="50000"/>
              </a:spcBef>
            </a:pPr>
            <a:r>
              <a:rPr lang="en-US" altLang="en-US" sz="3200" dirty="0" smtClean="0"/>
              <a:t>how they </a:t>
            </a:r>
            <a:r>
              <a:rPr lang="en-US" altLang="en-US" sz="3200" b="1" dirty="0" smtClean="0"/>
              <a:t>communicate </a:t>
            </a:r>
            <a:r>
              <a:rPr lang="en-US" altLang="en-US" sz="3200" dirty="0" smtClean="0"/>
              <a:t>with and try to </a:t>
            </a:r>
            <a:r>
              <a:rPr lang="en-US" altLang="en-US" sz="3200" b="1" dirty="0" smtClean="0"/>
              <a:t>motivate their followers </a:t>
            </a:r>
            <a:r>
              <a:rPr lang="en-US" altLang="en-US" sz="3200" dirty="0" smtClean="0"/>
              <a:t>or employees</a:t>
            </a:r>
          </a:p>
          <a:p>
            <a:pPr lvl="1">
              <a:spcBef>
                <a:spcPct val="50000"/>
              </a:spcBef>
            </a:pPr>
            <a:r>
              <a:rPr lang="en-US" altLang="en-US" sz="3200" dirty="0" smtClean="0"/>
              <a:t>how they </a:t>
            </a:r>
            <a:r>
              <a:rPr lang="en-US" altLang="en-US" sz="3200" b="1" dirty="0" smtClean="0"/>
              <a:t>carryout their tasks  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5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-Recording-Template-3 (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0ADA22D7-1419-3845-8D29-B62407BFDB29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67363D83-B63A-8F4B-A801-37AE1F384D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697F712C-D9D7-234A-BD89-5F1AA8A788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F21B0526-E82B-EF46-8CA1-7BB58FF96C3F}"/>
    </a:ext>
  </a:extLst>
</a:theme>
</file>

<file path=ppt/theme/theme4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F1813D85-B9F6-9247-BDA2-5B134BCD4EDF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14BF16EC-D1F1-8A4C-9AC6-DCFF109D1430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04308E40-E498-604D-8617-AE89786282E4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8D59D8E6-ED84-934F-A1D7-EDB1A0A9A9FE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BB30CBEF-6EA0-9141-B10B-A29967AFFBB2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OC-Recording-Template" id="{61923BB6-E458-F746-8336-3A9F47D7ABC4}" vid="{F9351B03-C511-BD46-B7C4-65BBCDCDDB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FOC-Recording-Template-3 (1)</Template>
  <TotalTime>645</TotalTime>
  <Words>1147</Words>
  <Application>Microsoft Office PowerPoint</Application>
  <PresentationFormat>Custom</PresentationFormat>
  <Paragraphs>206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FOC-Recording-Template-3 (1)</vt:lpstr>
      <vt:lpstr>Custom Design</vt:lpstr>
      <vt:lpstr>1_Custom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Learning Outcomes</vt:lpstr>
      <vt:lpstr> Leading </vt:lpstr>
      <vt:lpstr>Leading (Cont’d…)</vt:lpstr>
      <vt:lpstr>PowerPoint Presentation</vt:lpstr>
      <vt:lpstr>Definition  Leading/ Leadership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Maslow’s Hierarchy of Needs (Abraham Maslow)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Controlling </vt:lpstr>
      <vt:lpstr> Controlling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Chalani Kuruppu</dc:creator>
  <cp:lastModifiedBy>EB 1</cp:lastModifiedBy>
  <cp:revision>181</cp:revision>
  <dcterms:created xsi:type="dcterms:W3CDTF">2019-06-30T06:24:52Z</dcterms:created>
  <dcterms:modified xsi:type="dcterms:W3CDTF">2020-07-28T06:41:44Z</dcterms:modified>
</cp:coreProperties>
</file>